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12"/>
  </p:notesMasterIdLst>
  <p:sldIdLst>
    <p:sldId id="256" r:id="rId2"/>
    <p:sldId id="384" r:id="rId3"/>
    <p:sldId id="385" r:id="rId4"/>
    <p:sldId id="372" r:id="rId5"/>
    <p:sldId id="386" r:id="rId6"/>
    <p:sldId id="371" r:id="rId7"/>
    <p:sldId id="370" r:id="rId8"/>
    <p:sldId id="387" r:id="rId9"/>
    <p:sldId id="364" r:id="rId10"/>
    <p:sldId id="3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09"/>
    <p:restoredTop sz="83061"/>
  </p:normalViewPr>
  <p:slideViewPr>
    <p:cSldViewPr snapToGrid="0" snapToObjects="1">
      <p:cViewPr varScale="1">
        <p:scale>
          <a:sx n="105" d="100"/>
          <a:sy n="105" d="100"/>
        </p:scale>
        <p:origin x="2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8EEE-EF7E-8742-96B2-65C1BD215333}" type="datetimeFigureOut">
              <a:rPr lang="en-US" smtClean="0"/>
              <a:t>1/21/22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52F1-1543-5748-A71C-43B11D21A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37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7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81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8D7F-02C0-E046-91CB-EBF02320A3C1}" type="datetime1">
              <a:rPr lang="en-US" smtClean="0"/>
              <a:pPr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1851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8901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gxuan-Title Only">
  <p:cSld name="Mingxuan-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09480" y="274680"/>
            <a:ext cx="10972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  <a:defRPr sz="440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561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66713-A9BF-7E4C-947A-4C259898D0BE}" type="datetime1">
              <a:rPr lang="en-US" smtClean="0"/>
              <a:pPr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6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9BF4-5CCB-3946-8E68-97F3FD5A1352}" type="datetime1">
              <a:rPr lang="en-US" smtClean="0"/>
              <a:pPr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4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DE64-F728-FB4B-AF2A-33EF22527E1F}" type="datetime1">
              <a:rPr lang="en-US" smtClean="0"/>
              <a:pPr/>
              <a:t>1/21/22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C3E9-72AB-A042-A2D7-F8A041FAC881}" type="datetime1">
              <a:rPr lang="en-US" smtClean="0"/>
              <a:pPr/>
              <a:t>1/21/22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2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0F05-C80C-FE4E-8BC4-B41A0643590A}" type="datetime1">
              <a:rPr lang="en-US" smtClean="0"/>
              <a:pPr/>
              <a:t>1/21/22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8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7CF0-9982-2242-BB38-308892AD0416}" type="datetime1">
              <a:rPr lang="en-US" smtClean="0"/>
              <a:pPr/>
              <a:t>1/21/22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1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6DA9-E739-1E41-865D-86A633AE97C2}" type="datetime1">
              <a:rPr lang="en-US" smtClean="0"/>
              <a:pPr/>
              <a:t>1/21/22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9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A62C-B83D-3045-B53E-5B0999033BBB}" type="datetime1">
              <a:rPr lang="en-US" smtClean="0"/>
              <a:pPr/>
              <a:t>1/21/22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3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E0F1-E41B-704F-BA82-7A6AC0588047}" type="datetime1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0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anomaly-detection-strategies-for-iot-sensors-6281e84263df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g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12" Type="http://schemas.openxmlformats.org/officeDocument/2006/relationships/image" Target="../media/image14.png"/><Relationship Id="rId2" Type="http://schemas.openxmlformats.org/officeDocument/2006/relationships/image" Target="../media/image4.tiff"/><Relationship Id="rId16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11" Type="http://schemas.openxmlformats.org/officeDocument/2006/relationships/image" Target="../media/image13.tiff"/><Relationship Id="rId5" Type="http://schemas.openxmlformats.org/officeDocument/2006/relationships/image" Target="../media/image7.tiff"/><Relationship Id="rId15" Type="http://schemas.openxmlformats.org/officeDocument/2006/relationships/image" Target="../media/image17.png"/><Relationship Id="rId10" Type="http://schemas.openxmlformats.org/officeDocument/2006/relationships/image" Target="../media/image12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Relationship Id="rId14" Type="http://schemas.openxmlformats.org/officeDocument/2006/relationships/image" Target="../media/image16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science4all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65FE-56F9-F24B-8A67-CEE49DD9A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Spatial Data Management using Big Data Platforms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CFCAB-1429-CD4F-9A99-869F53A97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Yao-Yi Chiang</a:t>
            </a:r>
          </a:p>
          <a:p>
            <a:r>
              <a:rPr lang="en-US" dirty="0">
                <a:latin typeface="+mn-lt"/>
              </a:rPr>
              <a:t>Computer Science and Engineering</a:t>
            </a:r>
          </a:p>
          <a:p>
            <a:r>
              <a:rPr lang="en-US" dirty="0">
                <a:latin typeface="+mn-lt"/>
              </a:rPr>
              <a:t>University of Minnesota</a:t>
            </a:r>
          </a:p>
          <a:p>
            <a:r>
              <a:rPr lang="en-US" dirty="0" err="1">
                <a:latin typeface="+mn-lt"/>
              </a:rPr>
              <a:t>yaoyi@umn.edu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63C4-3D7A-4D40-A73E-F3D41CB4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E2D1A-BA36-8C4F-ADB5-5FAF97ABA1F9}"/>
              </a:ext>
            </a:extLst>
          </p:cNvPr>
          <p:cNvSpPr txBox="1"/>
          <p:nvPr/>
        </p:nvSpPr>
        <p:spPr>
          <a:xfrm>
            <a:off x="121931" y="6182393"/>
            <a:ext cx="2438283" cy="538609"/>
          </a:xfrm>
          <a:prstGeom prst="rect">
            <a:avLst/>
          </a:prstGeom>
          <a:solidFill>
            <a:srgbClr val="F8CB65"/>
          </a:solidFill>
        </p:spPr>
        <p:txBody>
          <a:bodyPr wrap="square" rtlCol="0">
            <a:spAutoFit/>
          </a:bodyPr>
          <a:lstStyle/>
          <a:p>
            <a:endParaRPr lang="en-US" sz="3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CC-BY</a:t>
            </a:r>
          </a:p>
          <a:p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Attribution               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99D8D-385E-5946-8D40-8786B38617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6" y="6264412"/>
            <a:ext cx="1111324" cy="3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2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62577" y="271526"/>
            <a:ext cx="7539407" cy="1020152"/>
          </a:xfrm>
          <a:noFill/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+mn-lt"/>
              </a:rPr>
              <a:t>These materials are released under a CC-BY License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07269" y="1583233"/>
            <a:ext cx="7539407" cy="2682705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You are free to: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Share</a:t>
            </a:r>
            <a:r>
              <a:rPr lang="en-US" sz="1400" dirty="0">
                <a:latin typeface="+mn-lt"/>
              </a:rPr>
              <a:t> — copy and redistribute the material in any medium or format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Adapt</a:t>
            </a:r>
            <a:r>
              <a:rPr lang="en-US" sz="1400" dirty="0">
                <a:latin typeface="+mn-lt"/>
              </a:rPr>
              <a:t> — remix, transform, and build upon the material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for any purpose, even commercially.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The licensor cannot revoke these freedoms as long as you follow the license terms.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Under the following terms: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</a:t>
            </a:r>
            <a:r>
              <a:rPr lang="en-US" sz="1400" b="1" dirty="0">
                <a:latin typeface="+mn-lt"/>
              </a:rPr>
              <a:t>Attribution</a:t>
            </a:r>
            <a:r>
              <a:rPr lang="en-US" sz="1400" dirty="0">
                <a:latin typeface="+mn-lt"/>
              </a:rPr>
              <a:t> — You must give appropriate credit, provide a link to the license,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and indicate if changes were made. You may do so in any reasonable manner,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but not in any way that suggests the licensor endorses you or your use.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19" y="203010"/>
            <a:ext cx="2893728" cy="1020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262" y="1270061"/>
            <a:ext cx="3212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creativecommons.org</a:t>
            </a:r>
            <a:r>
              <a:rPr lang="en-US" sz="1100" b="1" dirty="0"/>
              <a:t>/licenses/by/2.0/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14874" y="4265938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Please credit as: Chiang, Yao-Yi Introduction to Spatial Artificial Intelligence.  Available from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814874" y="5164412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If you use an individual slide, please place the following at the bottom: “Credit: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814873" y="6030573"/>
            <a:ext cx="8939788" cy="369332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We welcome your feedback and contributions.</a:t>
            </a: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8281290" y="1803592"/>
            <a:ext cx="1911117" cy="188587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taken from other sources is acknowledged where it appears.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that is not acknowledged is by the author.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F72850-ACA9-594C-A0E4-92A74C8E7EBF}"/>
              </a:ext>
            </a:extLst>
          </p:cNvPr>
          <p:cNvSpPr/>
          <p:nvPr/>
        </p:nvSpPr>
        <p:spPr>
          <a:xfrm>
            <a:off x="0" y="6611779"/>
            <a:ext cx="22797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Credit: http://www.datascience4all.org/</a:t>
            </a:r>
          </a:p>
        </p:txBody>
      </p:sp>
    </p:spTree>
    <p:extLst>
      <p:ext uri="{BB962C8B-B14F-4D97-AF65-F5344CB8AC3E}">
        <p14:creationId xmlns:p14="http://schemas.microsoft.com/office/powerpoint/2010/main" val="1016198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8F388-63B0-2643-AC81-2C8749A4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Data Can be Huge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DF9BE-CA88-CC4C-A91E-603932EF6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631" y="1447452"/>
            <a:ext cx="7258738" cy="510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25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4D2E2-F40C-864E-BE7D-F777C3278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Data Can be Heterogeneous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E9F76-E083-5648-9C55-AE0C31C49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7368" cy="4351338"/>
          </a:xfrm>
        </p:spPr>
        <p:txBody>
          <a:bodyPr/>
          <a:lstStyle/>
          <a:p>
            <a:r>
              <a:rPr lang="en-US" dirty="0"/>
              <a:t>Fixed site sensor data (e.g., traffic time series)</a:t>
            </a:r>
          </a:p>
          <a:p>
            <a:r>
              <a:rPr lang="en-US" dirty="0"/>
              <a:t>Moving data (e.g., trajectories)</a:t>
            </a:r>
          </a:p>
          <a:p>
            <a:r>
              <a:rPr lang="en-US" dirty="0"/>
              <a:t>Static data (e.g., road networks)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785D0-9F26-9841-B72A-6C92B74B0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2CD64-5A0F-8643-8F5D-8C8ACB8C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541" y="1755943"/>
            <a:ext cx="6023953" cy="4116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FEF89B-3CA3-FD40-91EC-7DD2457904D9}"/>
              </a:ext>
            </a:extLst>
          </p:cNvPr>
          <p:cNvSpPr txBox="1"/>
          <p:nvPr/>
        </p:nvSpPr>
        <p:spPr>
          <a:xfrm>
            <a:off x="0" y="6611779"/>
            <a:ext cx="56858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https://medium.com/analytics-vidhya/anomaly-detection-strategies-for-iot-sensors-6281e84263df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58989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8511EB-0EA1-FC41-8CD1-9929BA211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Scalable Data Integration &amp; Analysis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A37A4-321C-8B49-9ADD-7C088C2B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B4CF13-09B0-3C40-8B97-CDFB4A80D3A9}"/>
              </a:ext>
            </a:extLst>
          </p:cNvPr>
          <p:cNvSpPr/>
          <p:nvPr/>
        </p:nvSpPr>
        <p:spPr>
          <a:xfrm>
            <a:off x="0" y="6480690"/>
            <a:ext cx="81259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00" dirty="0" err="1">
                <a:latin typeface="Calibri" panose="020F0502020204030204" pitchFamily="34" charset="0"/>
                <a:ea typeface="Times New Roman" panose="02020603050405020304" pitchFamily="18" charset="0"/>
                <a:cs typeface="Times" pitchFamily="2" charset="0"/>
              </a:rPr>
              <a:t>Stripelis</a:t>
            </a:r>
            <a:r>
              <a:rPr lang="en-US" sz="1000" dirty="0">
                <a:latin typeface="Calibri" panose="020F0502020204030204" pitchFamily="34" charset="0"/>
                <a:ea typeface="Times New Roman" panose="02020603050405020304" pitchFamily="18" charset="0"/>
                <a:cs typeface="Times" pitchFamily="2" charset="0"/>
              </a:rPr>
              <a:t>, D., </a:t>
            </a:r>
            <a:r>
              <a:rPr lang="en-US" sz="10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Ambite</a:t>
            </a:r>
            <a:r>
              <a:rPr lang="en-US" sz="1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 L., </a:t>
            </a:r>
            <a:r>
              <a:rPr lang="en-US" sz="1000" dirty="0">
                <a:latin typeface="Calibri" panose="020F0502020204030204" pitchFamily="34" charset="0"/>
                <a:ea typeface="Times New Roman" panose="02020603050405020304" pitchFamily="18" charset="0"/>
                <a:cs typeface="Times" pitchFamily="2" charset="0"/>
              </a:rPr>
              <a:t>Chiang, Y.-Y., </a:t>
            </a:r>
            <a:r>
              <a:rPr lang="en-US" sz="1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Eckel, S. P., and </a:t>
            </a:r>
            <a:r>
              <a:rPr lang="en-US" sz="10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Habre</a:t>
            </a:r>
            <a:r>
              <a:rPr lang="en-US" sz="1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R. (April 2017). A Scalable Data Integration and Analysis Architecture for Sensor Data of Pediatric Asthma, In </a:t>
            </a:r>
            <a:r>
              <a:rPr lang="en-US" sz="10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Proceedings of the 2017 IEEE 33rd International Conference on Data Engineering (ICDE)</a:t>
            </a:r>
            <a:r>
              <a:rPr lang="en-US" sz="1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pp. 1407-1408, San Diego, CA, USA	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61020E7-5ABF-1141-AEC8-A296408949E0}"/>
              </a:ext>
            </a:extLst>
          </p:cNvPr>
          <p:cNvGrpSpPr/>
          <p:nvPr/>
        </p:nvGrpSpPr>
        <p:grpSpPr>
          <a:xfrm>
            <a:off x="2187761" y="1730806"/>
            <a:ext cx="8546468" cy="4513631"/>
            <a:chOff x="1526148" y="773506"/>
            <a:chExt cx="9483290" cy="501347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43FF6A-FAD7-6D41-979F-321F7D541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8043" y="1270659"/>
              <a:ext cx="1111548" cy="96449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4EB828-0709-8748-9002-DE5470B69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60550" y="773506"/>
              <a:ext cx="1452670" cy="113367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E0455D1-6FA6-CE42-A31C-B63F36C61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8719" y="1251583"/>
              <a:ext cx="1587675" cy="64441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D2A1D9C-565B-F143-B938-2577730E0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5591" y="2919627"/>
              <a:ext cx="1478776" cy="64921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F8AD366-D8B1-4448-B1CE-FFC34C54E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87275" y="3093187"/>
              <a:ext cx="1006413" cy="74120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22B66BB-3236-3B4D-B2E8-52B5AF5F2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6911" y="3906091"/>
              <a:ext cx="1635094" cy="710327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D715415-5A85-5848-A7F7-B818863F5AB2}"/>
                </a:ext>
              </a:extLst>
            </p:cNvPr>
            <p:cNvCxnSpPr>
              <a:endCxn id="18" idx="2"/>
            </p:cNvCxnSpPr>
            <p:nvPr/>
          </p:nvCxnSpPr>
          <p:spPr>
            <a:xfrm flipH="1" flipV="1">
              <a:off x="4890482" y="3834396"/>
              <a:ext cx="3977" cy="285863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0AB3A8E-1FB3-3143-9E99-E1AF380C2B7E}"/>
                </a:ext>
              </a:extLst>
            </p:cNvPr>
            <p:cNvCxnSpPr>
              <a:stCxn id="17" idx="0"/>
              <a:endCxn id="15" idx="2"/>
            </p:cNvCxnSpPr>
            <p:nvPr/>
          </p:nvCxnSpPr>
          <p:spPr>
            <a:xfrm flipH="1" flipV="1">
              <a:off x="3292556" y="1895994"/>
              <a:ext cx="1597924" cy="415773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B4F137B-C369-B744-82B0-58200DCF8A3F}"/>
                </a:ext>
              </a:extLst>
            </p:cNvPr>
            <p:cNvCxnSpPr>
              <a:stCxn id="17" idx="0"/>
              <a:endCxn id="14" idx="2"/>
            </p:cNvCxnSpPr>
            <p:nvPr/>
          </p:nvCxnSpPr>
          <p:spPr>
            <a:xfrm flipH="1" flipV="1">
              <a:off x="4886886" y="1907182"/>
              <a:ext cx="3595" cy="404584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135633D-7B94-214F-A3F7-B6C839FD358F}"/>
                </a:ext>
              </a:extLst>
            </p:cNvPr>
            <p:cNvCxnSpPr>
              <a:stCxn id="17" idx="0"/>
              <a:endCxn id="13" idx="1"/>
            </p:cNvCxnSpPr>
            <p:nvPr/>
          </p:nvCxnSpPr>
          <p:spPr>
            <a:xfrm flipV="1">
              <a:off x="4890481" y="1752906"/>
              <a:ext cx="1037563" cy="558860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4F64269-B524-334E-B3F3-102D699DC8B7}"/>
                </a:ext>
              </a:extLst>
            </p:cNvPr>
            <p:cNvCxnSpPr>
              <a:stCxn id="17" idx="3"/>
              <a:endCxn id="16" idx="1"/>
            </p:cNvCxnSpPr>
            <p:nvPr/>
          </p:nvCxnSpPr>
          <p:spPr>
            <a:xfrm>
              <a:off x="5529651" y="2636958"/>
              <a:ext cx="1495941" cy="60727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2" descr="ttp://getindata.com/wp-content/uploads/2014/09/hadoop-hdfs-post.jpg">
              <a:extLst>
                <a:ext uri="{FF2B5EF4-FFF2-40B4-BE49-F238E27FC236}">
                  <a16:creationId xmlns:a16="http://schemas.microsoft.com/office/drawing/2014/main" id="{A9DE50ED-ACC4-4E4F-94D5-8860E37294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389092" y="3490311"/>
              <a:ext cx="1852020" cy="643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BA83E70-4E21-7F4F-A424-4D4F632299C5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5529650" y="2636958"/>
              <a:ext cx="859442" cy="1175114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1BFB85-D228-B84B-88D1-19E88215B3BC}"/>
                </a:ext>
              </a:extLst>
            </p:cNvPr>
            <p:cNvSpPr txBox="1"/>
            <p:nvPr/>
          </p:nvSpPr>
          <p:spPr>
            <a:xfrm>
              <a:off x="8829531" y="3170037"/>
              <a:ext cx="1731759" cy="923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Integration</a:t>
              </a:r>
            </a:p>
            <a:p>
              <a:r>
                <a:rPr lang="en-US" sz="2400" dirty="0"/>
                <a:t>Storage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4B9156DC-2695-FF4B-AFB3-DA945A729113}"/>
                </a:ext>
              </a:extLst>
            </p:cNvPr>
            <p:cNvSpPr/>
            <p:nvPr/>
          </p:nvSpPr>
          <p:spPr>
            <a:xfrm>
              <a:off x="8557571" y="2919627"/>
              <a:ext cx="182880" cy="1365721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6540BBB-DE2B-184D-978F-7D26503E5913}"/>
                </a:ext>
              </a:extLst>
            </p:cNvPr>
            <p:cNvGrpSpPr/>
            <p:nvPr/>
          </p:nvGrpSpPr>
          <p:grpSpPr>
            <a:xfrm>
              <a:off x="1648685" y="4318313"/>
              <a:ext cx="9360753" cy="1468665"/>
              <a:chOff x="124684" y="4318312"/>
              <a:chExt cx="9360753" cy="1468665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263F93C0-B4C8-4042-BD61-A22405417D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25057" y="5342279"/>
                <a:ext cx="1678675" cy="346926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9C3CD86-C9EC-3B47-A12C-7DEBC8C095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28935" y="5471987"/>
                <a:ext cx="1824774" cy="314990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BADE77B8-8F43-EE48-B8C9-B00713843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9450" y="5342279"/>
                <a:ext cx="895280" cy="391181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9AED3044-2F6A-1B4A-9341-1860DD4D8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7036" y="4532813"/>
                <a:ext cx="734066" cy="734066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A65C04ED-5184-B14C-BDCD-BADFBD8A88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684" y="4572726"/>
                <a:ext cx="850033" cy="835706"/>
              </a:xfrm>
              <a:prstGeom prst="rect">
                <a:avLst/>
              </a:prstGeom>
            </p:spPr>
          </p:pic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D5346F5-4683-C040-AD33-A7D0F3A140F9}"/>
                  </a:ext>
                </a:extLst>
              </p:cNvPr>
              <p:cNvCxnSpPr>
                <a:stCxn id="12" idx="0"/>
                <a:endCxn id="19" idx="2"/>
              </p:cNvCxnSpPr>
              <p:nvPr/>
            </p:nvCxnSpPr>
            <p:spPr>
              <a:xfrm flipV="1">
                <a:off x="1337090" y="4616417"/>
                <a:ext cx="2033368" cy="725862"/>
              </a:xfrm>
              <a:prstGeom prst="straightConnector1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20B9DA27-6A9D-0E42-8B6C-FD0870C59236}"/>
                  </a:ext>
                </a:extLst>
              </p:cNvPr>
              <p:cNvCxnSpPr>
                <a:stCxn id="10" idx="0"/>
                <a:endCxn id="19" idx="2"/>
              </p:cNvCxnSpPr>
              <p:nvPr/>
            </p:nvCxnSpPr>
            <p:spPr>
              <a:xfrm flipH="1" flipV="1">
                <a:off x="3370458" y="4616417"/>
                <a:ext cx="1393937" cy="725862"/>
              </a:xfrm>
              <a:prstGeom prst="straightConnector1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28DBCDAC-277E-AF4A-A94A-CCA961A407DF}"/>
                  </a:ext>
                </a:extLst>
              </p:cNvPr>
              <p:cNvCxnSpPr>
                <a:endCxn id="19" idx="2"/>
              </p:cNvCxnSpPr>
              <p:nvPr/>
            </p:nvCxnSpPr>
            <p:spPr>
              <a:xfrm flipH="1" flipV="1">
                <a:off x="3370458" y="4616417"/>
                <a:ext cx="1736465" cy="167878"/>
              </a:xfrm>
              <a:prstGeom prst="straightConnector1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A6E904CE-DD99-0344-AED6-A1740FAF166D}"/>
                  </a:ext>
                </a:extLst>
              </p:cNvPr>
              <p:cNvCxnSpPr>
                <a:stCxn id="11" idx="0"/>
                <a:endCxn id="19" idx="2"/>
              </p:cNvCxnSpPr>
              <p:nvPr/>
            </p:nvCxnSpPr>
            <p:spPr>
              <a:xfrm flipV="1">
                <a:off x="2841322" y="4616417"/>
                <a:ext cx="529136" cy="855570"/>
              </a:xfrm>
              <a:prstGeom prst="straightConnector1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C7B2025-7A93-184D-BE0E-0490B459A9CB}"/>
                  </a:ext>
                </a:extLst>
              </p:cNvPr>
              <p:cNvSpPr txBox="1"/>
              <p:nvPr/>
            </p:nvSpPr>
            <p:spPr>
              <a:xfrm>
                <a:off x="6207334" y="4761897"/>
                <a:ext cx="3278103" cy="512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Data Sources /Sensors</a:t>
                </a:r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EF961A76-2E26-6E47-B539-7467B9D2744B}"/>
                  </a:ext>
                </a:extLst>
              </p:cNvPr>
              <p:cNvSpPr/>
              <p:nvPr/>
            </p:nvSpPr>
            <p:spPr>
              <a:xfrm>
                <a:off x="5920878" y="4318312"/>
                <a:ext cx="182880" cy="1365721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DF68A8C9-AEFB-584E-B2C1-414313FF66BC}"/>
                </a:ext>
              </a:extLst>
            </p:cNvPr>
            <p:cNvSpPr/>
            <p:nvPr/>
          </p:nvSpPr>
          <p:spPr>
            <a:xfrm>
              <a:off x="3852702" y="3275161"/>
              <a:ext cx="190996" cy="125765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ED8452-B133-2F4D-B97F-0FD9161AC050}"/>
                </a:ext>
              </a:extLst>
            </p:cNvPr>
            <p:cNvSpPr txBox="1"/>
            <p:nvPr/>
          </p:nvSpPr>
          <p:spPr>
            <a:xfrm>
              <a:off x="1882870" y="3649532"/>
              <a:ext cx="1614506" cy="512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Streaming</a:t>
              </a:r>
              <a:endParaRPr lang="en-US" sz="2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21DCE48-8E96-A348-BFED-6CA8DC1F1C59}"/>
                </a:ext>
              </a:extLst>
            </p:cNvPr>
            <p:cNvSpPr txBox="1"/>
            <p:nvPr/>
          </p:nvSpPr>
          <p:spPr>
            <a:xfrm>
              <a:off x="8362834" y="1428100"/>
              <a:ext cx="1449867" cy="512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Analytics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39A82635-5542-534F-9F16-53487FE3E1F5}"/>
                </a:ext>
              </a:extLst>
            </p:cNvPr>
            <p:cNvSpPr/>
            <p:nvPr/>
          </p:nvSpPr>
          <p:spPr>
            <a:xfrm>
              <a:off x="8115261" y="1070246"/>
              <a:ext cx="182880" cy="116490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83ABB4-6314-0444-8D89-21CB0E1A22A4}"/>
                </a:ext>
              </a:extLst>
            </p:cNvPr>
            <p:cNvGrpSpPr/>
            <p:nvPr/>
          </p:nvGrpSpPr>
          <p:grpSpPr>
            <a:xfrm>
              <a:off x="1526148" y="2311766"/>
              <a:ext cx="4003503" cy="950295"/>
              <a:chOff x="2147" y="2311766"/>
              <a:chExt cx="4003503" cy="950295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BF36E23B-680A-3845-ACD4-4BB8D52A1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27309" y="2311766"/>
                <a:ext cx="1278341" cy="650383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8FD3C52-1781-1B4E-B472-AB3C06E21EE5}"/>
                  </a:ext>
                </a:extLst>
              </p:cNvPr>
              <p:cNvSpPr txBox="1"/>
              <p:nvPr/>
            </p:nvSpPr>
            <p:spPr>
              <a:xfrm>
                <a:off x="2147" y="2339039"/>
                <a:ext cx="2394081" cy="9230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General</a:t>
                </a:r>
              </a:p>
              <a:p>
                <a:r>
                  <a:rPr lang="en-US" sz="2400" dirty="0"/>
                  <a:t>Data Processing</a:t>
                </a:r>
              </a:p>
            </p:txBody>
          </p:sp>
          <p:sp>
            <p:nvSpPr>
              <p:cNvPr id="35" name="Left Brace 34">
                <a:extLst>
                  <a:ext uri="{FF2B5EF4-FFF2-40B4-BE49-F238E27FC236}">
                    <a16:creationId xmlns:a16="http://schemas.microsoft.com/office/drawing/2014/main" id="{804A1C45-49D1-C34A-8382-14916C3FACBB}"/>
                  </a:ext>
                </a:extLst>
              </p:cNvPr>
              <p:cNvSpPr/>
              <p:nvPr/>
            </p:nvSpPr>
            <p:spPr>
              <a:xfrm>
                <a:off x="2387278" y="2339039"/>
                <a:ext cx="132420" cy="777285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B5081210-9916-FA4A-8CDB-3FAB41527DCF}"/>
                  </a:ext>
                </a:extLst>
              </p:cNvPr>
              <p:cNvCxnSpPr>
                <a:stCxn id="18" idx="0"/>
                <a:endCxn id="17" idx="2"/>
              </p:cNvCxnSpPr>
              <p:nvPr/>
            </p:nvCxnSpPr>
            <p:spPr>
              <a:xfrm flipH="1" flipV="1">
                <a:off x="3366480" y="2962149"/>
                <a:ext cx="1" cy="131038"/>
              </a:xfrm>
              <a:prstGeom prst="straightConnector1">
                <a:avLst/>
              </a:prstGeom>
              <a:ln w="3492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A75AF57-3F79-2243-AFB6-0EB70C27B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2208" y="2851123"/>
              <a:ext cx="1291908" cy="45216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0038ED3-A9D0-EB46-901D-2CAA2BD13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213662" y="2385760"/>
              <a:ext cx="1359703" cy="339926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E99792E-F143-E447-8D25-10524CCF71B6}"/>
                </a:ext>
              </a:extLst>
            </p:cNvPr>
            <p:cNvCxnSpPr>
              <a:stCxn id="17" idx="0"/>
            </p:cNvCxnSpPr>
            <p:nvPr/>
          </p:nvCxnSpPr>
          <p:spPr>
            <a:xfrm>
              <a:off x="4890480" y="2311767"/>
              <a:ext cx="2187218" cy="223437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0246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D1FB-0C4B-C142-A65B-B883BAEA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Requirements Can Vary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BD430-670A-5040-A0C5-4911719BB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Real-time prediction of traffic using available traffic sensors and historical data from the last 10 years</a:t>
            </a:r>
          </a:p>
          <a:p>
            <a:r>
              <a:rPr lang="en-US" dirty="0"/>
              <a:t>Real-time and offline trajectory mining from large amount of trajectories</a:t>
            </a:r>
          </a:p>
          <a:p>
            <a:pPr lvl="1"/>
            <a:r>
              <a:rPr lang="en-US" dirty="0"/>
              <a:t>e.g., next point-of-interest recommendation, moving behavior detection</a:t>
            </a:r>
          </a:p>
          <a:p>
            <a:r>
              <a:rPr lang="en-US" dirty="0"/>
              <a:t>Offline line-of-sight analysis of cellphone towers for the entire US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9D602-3EA8-094D-AE08-4A44FEC88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AutoShape 2" descr="ScreenShot">
            <a:extLst>
              <a:ext uri="{FF2B5EF4-FFF2-40B4-BE49-F238E27FC236}">
                <a16:creationId xmlns:a16="http://schemas.microsoft.com/office/drawing/2014/main" id="{40D83A4E-043C-D745-A507-FFD1B41B15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B3A3BB4-BD18-F544-A03D-B94125223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280" y="4663202"/>
            <a:ext cx="5943600" cy="219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046244-0253-9541-9E96-CC03349FA74E}"/>
              </a:ext>
            </a:extLst>
          </p:cNvPr>
          <p:cNvSpPr/>
          <p:nvPr/>
        </p:nvSpPr>
        <p:spPr>
          <a:xfrm>
            <a:off x="-5068" y="6611779"/>
            <a:ext cx="32816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github.com</a:t>
            </a:r>
            <a:r>
              <a:rPr lang="en-US" sz="1000" dirty="0"/>
              <a:t>/spatial-computing/line-of-sight-analysis</a:t>
            </a:r>
          </a:p>
        </p:txBody>
      </p:sp>
    </p:spTree>
    <p:extLst>
      <p:ext uri="{BB962C8B-B14F-4D97-AF65-F5344CB8AC3E}">
        <p14:creationId xmlns:p14="http://schemas.microsoft.com/office/powerpoint/2010/main" val="2772175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B2B3889-9018-D344-875E-819EB810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Archived Data Management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9D171-C3BF-4C4B-AD27-9DC56E5FF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0FF326-E596-1C42-8FC4-6F15C9FC2414}"/>
              </a:ext>
            </a:extLst>
          </p:cNvPr>
          <p:cNvSpPr/>
          <p:nvPr/>
        </p:nvSpPr>
        <p:spPr>
          <a:xfrm>
            <a:off x="0" y="6457890"/>
            <a:ext cx="8948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Anastasiou</a:t>
            </a:r>
            <a:r>
              <a:rPr lang="en-US" sz="1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C., Lin, J., He, C., Chiang, Y.-Y., and Shahabi, C. (November 2019). ADMSv2: A Modern Architecture for Transportation Data Management and Analysis. In </a:t>
            </a:r>
            <a:r>
              <a:rPr lang="en-US" sz="10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Proceedings of the 2nd ACM SIGSPATIAL International Workshop on Advances on Resilient and Intelligent Cities (ARIC 2019)</a:t>
            </a:r>
            <a:r>
              <a:rPr lang="en-US" sz="1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pp. 25–28, Chicago, IL, USA</a:t>
            </a:r>
          </a:p>
        </p:txBody>
      </p:sp>
      <p:pic>
        <p:nvPicPr>
          <p:cNvPr id="6" name="Google Shape;61;p14">
            <a:extLst>
              <a:ext uri="{FF2B5EF4-FFF2-40B4-BE49-F238E27FC236}">
                <a16:creationId xmlns:a16="http://schemas.microsoft.com/office/drawing/2014/main" id="{B2E19F6E-DAF9-1740-811B-5BB9A47F507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1" y="1660416"/>
            <a:ext cx="7786799" cy="42558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0ADFF5-E47D-B24F-B234-76B6AFBC976F}"/>
              </a:ext>
            </a:extLst>
          </p:cNvPr>
          <p:cNvSpPr/>
          <p:nvPr/>
        </p:nvSpPr>
        <p:spPr>
          <a:xfrm>
            <a:off x="9038693" y="2858745"/>
            <a:ext cx="2642777" cy="2764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7688" lvl="1" indent="-27305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C00000"/>
              </a:buClr>
              <a:buSzPct val="76000"/>
              <a:defRPr/>
            </a:pPr>
            <a:r>
              <a:rPr lang="en-US" sz="1200" dirty="0">
                <a:solidFill>
                  <a:srgbClr val="990000"/>
                </a:solidFill>
              </a:rPr>
              <a:t>Highway sensors</a:t>
            </a:r>
          </a:p>
          <a:p>
            <a:pPr marL="547688" lvl="1" indent="-27305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C00000"/>
              </a:buClr>
              <a:buSzPct val="76000"/>
              <a:defRPr/>
            </a:pPr>
            <a:r>
              <a:rPr lang="en-US" sz="1200" dirty="0">
                <a:solidFill>
                  <a:srgbClr val="990000"/>
                </a:solidFill>
              </a:rPr>
              <a:t>	4500+</a:t>
            </a:r>
          </a:p>
          <a:p>
            <a:pPr marL="547688" lvl="1" indent="-27305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C00000"/>
              </a:buClr>
              <a:buSzPct val="76000"/>
              <a:defRPr/>
            </a:pPr>
            <a:r>
              <a:rPr lang="en-US" sz="1200" dirty="0">
                <a:solidFill>
                  <a:srgbClr val="990000"/>
                </a:solidFill>
              </a:rPr>
              <a:t>Arterial sensors</a:t>
            </a:r>
          </a:p>
          <a:p>
            <a:pPr marL="547688" lvl="1" indent="-27305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C00000"/>
              </a:buClr>
              <a:buSzPct val="76000"/>
              <a:defRPr/>
            </a:pPr>
            <a:r>
              <a:rPr lang="en-US" sz="1200" dirty="0">
                <a:solidFill>
                  <a:srgbClr val="990000"/>
                </a:solidFill>
              </a:rPr>
              <a:t>	9500+</a:t>
            </a:r>
          </a:p>
          <a:p>
            <a:pPr marL="90488" indent="-273050" eaLnBrk="0" hangingPunct="0">
              <a:spcBef>
                <a:spcPts val="500"/>
              </a:spcBef>
              <a:buClr>
                <a:srgbClr val="C00000"/>
              </a:buClr>
              <a:buSzPct val="76000"/>
              <a:defRPr/>
            </a:pPr>
            <a:r>
              <a:rPr lang="en-US" sz="1200" dirty="0">
                <a:solidFill>
                  <a:srgbClr val="990000"/>
                </a:solidFill>
              </a:rPr>
              <a:t>       Bus &amp; Rail sensors</a:t>
            </a:r>
          </a:p>
          <a:p>
            <a:pPr marL="90488" indent="-273050" eaLnBrk="0" hangingPunct="0">
              <a:spcBef>
                <a:spcPts val="500"/>
              </a:spcBef>
              <a:buClr>
                <a:srgbClr val="C00000"/>
              </a:buClr>
              <a:buSzPct val="76000"/>
              <a:defRPr/>
            </a:pPr>
            <a:r>
              <a:rPr lang="en-US" sz="1200" dirty="0">
                <a:solidFill>
                  <a:srgbClr val="990000"/>
                </a:solidFill>
              </a:rPr>
              <a:t>	             2000+</a:t>
            </a:r>
          </a:p>
          <a:p>
            <a:pPr marL="90488" lvl="1" indent="-273050" eaLnBrk="0" hangingPunct="0">
              <a:spcBef>
                <a:spcPts val="500"/>
              </a:spcBef>
              <a:buClr>
                <a:srgbClr val="C00000"/>
              </a:buClr>
              <a:buSzPct val="76000"/>
              <a:defRPr/>
            </a:pPr>
            <a:r>
              <a:rPr lang="en-US" sz="1200" dirty="0">
                <a:solidFill>
                  <a:srgbClr val="990000"/>
                </a:solidFill>
              </a:rPr>
              <a:t>       Event </a:t>
            </a:r>
          </a:p>
          <a:p>
            <a:pPr marL="90488" lvl="1" indent="-273050" eaLnBrk="0" hangingPunct="0">
              <a:spcBef>
                <a:spcPts val="500"/>
              </a:spcBef>
              <a:buClr>
                <a:srgbClr val="C00000"/>
              </a:buClr>
              <a:buSzPct val="76000"/>
              <a:defRPr/>
            </a:pPr>
            <a:r>
              <a:rPr lang="en-US" sz="1200" dirty="0">
                <a:solidFill>
                  <a:srgbClr val="990000"/>
                </a:solidFill>
              </a:rPr>
              <a:t>	             ~400 per day</a:t>
            </a:r>
          </a:p>
          <a:p>
            <a:pPr marL="547688" lvl="1" indent="-27305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C00000"/>
              </a:buClr>
              <a:buSzPct val="76000"/>
              <a:defRPr/>
            </a:pPr>
            <a:r>
              <a:rPr lang="en-US" sz="1200" dirty="0">
                <a:solidFill>
                  <a:srgbClr val="990000"/>
                </a:solidFill>
              </a:rPr>
              <a:t> Ramp meter</a:t>
            </a:r>
          </a:p>
          <a:p>
            <a:pPr marL="547688" lvl="1" indent="-273050" eaLnBrk="0" hangingPunct="0">
              <a:spcBef>
                <a:spcPts val="500"/>
              </a:spcBef>
              <a:buClr>
                <a:srgbClr val="C00000"/>
              </a:buClr>
              <a:buSzPct val="76000"/>
              <a:defRPr/>
            </a:pPr>
            <a:r>
              <a:rPr lang="en-US" sz="1200" dirty="0">
                <a:solidFill>
                  <a:srgbClr val="990000"/>
                </a:solidFill>
              </a:rPr>
              <a:t> CMS</a:t>
            </a:r>
          </a:p>
          <a:p>
            <a:pPr marL="547688" lvl="1" indent="-27305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C00000"/>
              </a:buClr>
              <a:buSzPct val="76000"/>
              <a:defRPr/>
            </a:pPr>
            <a:r>
              <a:rPr lang="en-US" sz="1200" dirty="0">
                <a:solidFill>
                  <a:srgbClr val="990000"/>
                </a:solidFill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B87F48-5177-5C45-9AA5-FC0195184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450" y="1571626"/>
            <a:ext cx="1270000" cy="1270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BD3A4B4D-1331-6542-B0B6-EB052383E3F7}"/>
              </a:ext>
            </a:extLst>
          </p:cNvPr>
          <p:cNvSpPr/>
          <p:nvPr/>
        </p:nvSpPr>
        <p:spPr>
          <a:xfrm rot="13515192">
            <a:off x="8866452" y="1586725"/>
            <a:ext cx="344483" cy="608818"/>
          </a:xfrm>
          <a:custGeom>
            <a:avLst/>
            <a:gdLst>
              <a:gd name="connsiteX0" fmla="*/ 0 w 690359"/>
              <a:gd name="connsiteY0" fmla="*/ 169558 h 169558"/>
              <a:gd name="connsiteX1" fmla="*/ 273539 w 690359"/>
              <a:gd name="connsiteY1" fmla="*/ 225 h 169558"/>
              <a:gd name="connsiteX2" fmla="*/ 690359 w 690359"/>
              <a:gd name="connsiteY2" fmla="*/ 130481 h 169558"/>
              <a:gd name="connsiteX0" fmla="*/ 0 w 677333"/>
              <a:gd name="connsiteY0" fmla="*/ 2848 h 2153954"/>
              <a:gd name="connsiteX1" fmla="*/ 260513 w 677333"/>
              <a:gd name="connsiteY1" fmla="*/ 1956694 h 2153954"/>
              <a:gd name="connsiteX2" fmla="*/ 677333 w 677333"/>
              <a:gd name="connsiteY2" fmla="*/ 2086950 h 2153954"/>
              <a:gd name="connsiteX0" fmla="*/ 0 w 677333"/>
              <a:gd name="connsiteY0" fmla="*/ 0 h 2084102"/>
              <a:gd name="connsiteX1" fmla="*/ 677333 w 677333"/>
              <a:gd name="connsiteY1" fmla="*/ 2084102 h 2084102"/>
              <a:gd name="connsiteX0" fmla="*/ 0 w 677333"/>
              <a:gd name="connsiteY0" fmla="*/ 0 h 2084102"/>
              <a:gd name="connsiteX1" fmla="*/ 677333 w 677333"/>
              <a:gd name="connsiteY1" fmla="*/ 2084102 h 2084102"/>
              <a:gd name="connsiteX0" fmla="*/ 0 w 390769"/>
              <a:gd name="connsiteY0" fmla="*/ 0 h 788051"/>
              <a:gd name="connsiteX1" fmla="*/ 390769 w 390769"/>
              <a:gd name="connsiteY1" fmla="*/ 788051 h 788051"/>
              <a:gd name="connsiteX0" fmla="*/ 0 w 2097128"/>
              <a:gd name="connsiteY0" fmla="*/ 0 h 371293"/>
              <a:gd name="connsiteX1" fmla="*/ 2097128 w 2097128"/>
              <a:gd name="connsiteY1" fmla="*/ 351692 h 371293"/>
              <a:gd name="connsiteX0" fmla="*/ 0 w 2097128"/>
              <a:gd name="connsiteY0" fmla="*/ 134328 h 486020"/>
              <a:gd name="connsiteX1" fmla="*/ 2097128 w 2097128"/>
              <a:gd name="connsiteY1" fmla="*/ 486020 h 486020"/>
              <a:gd name="connsiteX0" fmla="*/ 0 w 2097128"/>
              <a:gd name="connsiteY0" fmla="*/ 147599 h 421137"/>
              <a:gd name="connsiteX1" fmla="*/ 2097128 w 2097128"/>
              <a:gd name="connsiteY1" fmla="*/ 421137 h 421137"/>
              <a:gd name="connsiteX0" fmla="*/ 95052 w 218796"/>
              <a:gd name="connsiteY0" fmla="*/ 682652 h 682652"/>
              <a:gd name="connsiteX1" fmla="*/ 218796 w 218796"/>
              <a:gd name="connsiteY1" fmla="*/ 44395 h 682652"/>
              <a:gd name="connsiteX0" fmla="*/ 0 w 209260"/>
              <a:gd name="connsiteY0" fmla="*/ 638257 h 638257"/>
              <a:gd name="connsiteX1" fmla="*/ 123744 w 209260"/>
              <a:gd name="connsiteY1" fmla="*/ 0 h 63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9260" h="638257">
                <a:moveTo>
                  <a:pt x="0" y="638257"/>
                </a:moveTo>
                <a:cubicBezTo>
                  <a:pt x="349521" y="251830"/>
                  <a:pt x="164992" y="327812"/>
                  <a:pt x="123744" y="0"/>
                </a:cubicBezTo>
              </a:path>
            </a:pathLst>
          </a:custGeom>
          <a:ln>
            <a:solidFill>
              <a:srgbClr val="C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111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D29E58-7EE6-194F-877E-37FE676D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Big Data Platform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E4B8-F203-5D4B-B956-A54B6B002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spatial databases, spatial Big Data platforms are software extensions on existing Big Data platforms</a:t>
            </a:r>
          </a:p>
          <a:p>
            <a:pPr lvl="1"/>
            <a:r>
              <a:rPr lang="en-US" dirty="0" err="1"/>
              <a:t>GeoSpark</a:t>
            </a:r>
            <a:r>
              <a:rPr lang="en-US" dirty="0"/>
              <a:t> (Apache Sedona)</a:t>
            </a:r>
          </a:p>
          <a:p>
            <a:pPr lvl="1"/>
            <a:r>
              <a:rPr lang="en-US" dirty="0" err="1"/>
              <a:t>SpatialHadoop</a:t>
            </a:r>
            <a:endParaRPr lang="en-US" dirty="0"/>
          </a:p>
          <a:p>
            <a:pPr lvl="1"/>
            <a:r>
              <a:rPr lang="en-US" dirty="0"/>
              <a:t>GeoMesa</a:t>
            </a:r>
          </a:p>
          <a:p>
            <a:r>
              <a:rPr lang="en-US" dirty="0"/>
              <a:t>Use A Common Programming Model</a:t>
            </a:r>
          </a:p>
          <a:p>
            <a:pPr lvl="1"/>
            <a:r>
              <a:rPr lang="en-US" dirty="0"/>
              <a:t>MapReduce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F213D-2912-E84B-85C5-FC55FC40D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DA0E61-B2B9-D143-9AE8-3C87FDF9A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208" y="2580463"/>
            <a:ext cx="3255264" cy="132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- locationtech/geomesa: GeoMesa is a suite of tools for working with  big geo-spatial data in a distributed fashion.">
            <a:extLst>
              <a:ext uri="{FF2B5EF4-FFF2-40B4-BE49-F238E27FC236}">
                <a16:creationId xmlns:a16="http://schemas.microsoft.com/office/drawing/2014/main" id="{7315DC91-BB78-A843-95A3-A3895E061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584" y="4799341"/>
            <a:ext cx="4470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83A242-C218-584E-AAFA-585F96FA0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312" y="4222584"/>
            <a:ext cx="2978160" cy="239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92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A76E-B59E-4741-95EA-D8399DB4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MapReduce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31DEB-9A15-C94D-AAC7-88EFB633C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8504" cy="4351338"/>
          </a:xfrm>
        </p:spPr>
        <p:txBody>
          <a:bodyPr/>
          <a:lstStyle/>
          <a:p>
            <a:r>
              <a:rPr lang="en-US" dirty="0"/>
              <a:t>A programming model for processing Big Data in a parallel distributed fashion</a:t>
            </a:r>
          </a:p>
          <a:p>
            <a:r>
              <a:rPr lang="en-US" dirty="0"/>
              <a:t>Many implementations</a:t>
            </a:r>
          </a:p>
          <a:p>
            <a:pPr lvl="1"/>
            <a:r>
              <a:rPr lang="en-US" dirty="0"/>
              <a:t>Apache Hadoop</a:t>
            </a:r>
          </a:p>
          <a:p>
            <a:pPr lvl="1"/>
            <a:r>
              <a:rPr lang="en-US" dirty="0"/>
              <a:t>Apache Spark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545D9-B22F-EA49-AC89-0D4664BE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050" name="Picture 2" descr="Spark Logo">
            <a:extLst>
              <a:ext uri="{FF2B5EF4-FFF2-40B4-BE49-F238E27FC236}">
                <a16:creationId xmlns:a16="http://schemas.microsoft.com/office/drawing/2014/main" id="{41F51D9A-C6F7-324E-A507-7A500AB09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949" y="3582193"/>
            <a:ext cx="2624328" cy="136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adoop-logo">
            <a:extLst>
              <a:ext uri="{FF2B5EF4-FFF2-40B4-BE49-F238E27FC236}">
                <a16:creationId xmlns:a16="http://schemas.microsoft.com/office/drawing/2014/main" id="{7E329B5D-BC44-6C43-A188-5A83D00ED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77" y="2527300"/>
            <a:ext cx="3568700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421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2808-C01F-2941-9326-7EADEAED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8F61-47FA-354F-8CF2-D708639A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Gil, Yolanda (Ed.) Introduction to Computational Thinking and Data Science.  Available from </a:t>
            </a:r>
            <a:r>
              <a:rPr lang="en-US" sz="2000" dirty="0">
                <a:latin typeface="+mn-lt"/>
                <a:hlinkClick r:id="rId3"/>
              </a:rPr>
              <a:t>http://www.datascience4all.org</a:t>
            </a: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00"/>
              </a:solidFill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CAB0-3A18-504B-8F49-F2C2CA375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9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632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11231</TotalTime>
  <Words>630</Words>
  <Application>Microsoft Macintosh PowerPoint</Application>
  <PresentationFormat>Widescreen</PresentationFormat>
  <Paragraphs>88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Spatial Data Management using Big Data Platforms</vt:lpstr>
      <vt:lpstr>Spatial Data Can be Huge</vt:lpstr>
      <vt:lpstr>Spatial Data Can be Heterogeneous</vt:lpstr>
      <vt:lpstr>Scalable Data Integration &amp; Analysis Architecture</vt:lpstr>
      <vt:lpstr>Analysis Requirements Can Vary</vt:lpstr>
      <vt:lpstr>Archived Data Management System</vt:lpstr>
      <vt:lpstr>Spatial Big Data Platform</vt:lpstr>
      <vt:lpstr>MapReduce</vt:lpstr>
      <vt:lpstr>Acknowledgements</vt:lpstr>
      <vt:lpstr>These materials are released under a CC-BY License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Artificial Intelligence: Course Introduction</dc:title>
  <dc:creator>Yao-Yi Chiang</dc:creator>
  <cp:lastModifiedBy>Yao-Yi Chiang</cp:lastModifiedBy>
  <cp:revision>41</cp:revision>
  <dcterms:created xsi:type="dcterms:W3CDTF">2022-01-06T20:21:30Z</dcterms:created>
  <dcterms:modified xsi:type="dcterms:W3CDTF">2022-01-21T14:37:12Z</dcterms:modified>
</cp:coreProperties>
</file>